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63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59F38443-33A3-4DD0-93DF-8C05F734088C}" type="datetimeFigureOut">
              <a:rPr lang="ru-RU" smtClean="0"/>
              <a:t>20.09.2021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1CA873-2A1E-4DC5-A47E-5AFE95AB626F}" type="slidenum">
              <a:rPr lang="ru-RU" smtClean="0"/>
              <a:t>‹#›</a:t>
            </a:fld>
            <a:endParaRPr lang="ru-RU"/>
          </a:p>
        </p:txBody>
      </p:sp>
    </p:spTree>
    <p:extLst>
      <p:ext uri="{BB962C8B-B14F-4D97-AF65-F5344CB8AC3E}">
        <p14:creationId xmlns:p14="http://schemas.microsoft.com/office/powerpoint/2010/main" val="14476458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9F38443-33A3-4DD0-93DF-8C05F734088C}" type="datetimeFigureOut">
              <a:rPr lang="ru-RU" smtClean="0"/>
              <a:t>20.09.2021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1CA873-2A1E-4DC5-A47E-5AFE95AB626F}" type="slidenum">
              <a:rPr lang="ru-RU" smtClean="0"/>
              <a:t>‹#›</a:t>
            </a:fld>
            <a:endParaRPr lang="ru-RU"/>
          </a:p>
        </p:txBody>
      </p:sp>
    </p:spTree>
    <p:extLst>
      <p:ext uri="{BB962C8B-B14F-4D97-AF65-F5344CB8AC3E}">
        <p14:creationId xmlns:p14="http://schemas.microsoft.com/office/powerpoint/2010/main" val="7733785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9F38443-33A3-4DD0-93DF-8C05F734088C}" type="datetimeFigureOut">
              <a:rPr lang="ru-RU" smtClean="0"/>
              <a:t>20.09.2021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1CA873-2A1E-4DC5-A47E-5AFE95AB626F}" type="slidenum">
              <a:rPr lang="ru-RU" smtClean="0"/>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963721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9F38443-33A3-4DD0-93DF-8C05F734088C}" type="datetimeFigureOut">
              <a:rPr lang="ru-RU" smtClean="0"/>
              <a:t>20.09.2021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1CA873-2A1E-4DC5-A47E-5AFE95AB626F}" type="slidenum">
              <a:rPr lang="ru-RU" smtClean="0"/>
              <a:t>‹#›</a:t>
            </a:fld>
            <a:endParaRPr lang="ru-RU"/>
          </a:p>
        </p:txBody>
      </p:sp>
    </p:spTree>
    <p:extLst>
      <p:ext uri="{BB962C8B-B14F-4D97-AF65-F5344CB8AC3E}">
        <p14:creationId xmlns:p14="http://schemas.microsoft.com/office/powerpoint/2010/main" val="32993288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9F38443-33A3-4DD0-93DF-8C05F734088C}" type="datetimeFigureOut">
              <a:rPr lang="ru-RU" smtClean="0"/>
              <a:t>20.09.2021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1CA873-2A1E-4DC5-A47E-5AFE95AB626F}"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6014406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9F38443-33A3-4DD0-93DF-8C05F734088C}" type="datetimeFigureOut">
              <a:rPr lang="ru-RU" smtClean="0"/>
              <a:t>20.09.2021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1CA873-2A1E-4DC5-A47E-5AFE95AB626F}" type="slidenum">
              <a:rPr lang="ru-RU" smtClean="0"/>
              <a:t>‹#›</a:t>
            </a:fld>
            <a:endParaRPr lang="ru-RU"/>
          </a:p>
        </p:txBody>
      </p:sp>
    </p:spTree>
    <p:extLst>
      <p:ext uri="{BB962C8B-B14F-4D97-AF65-F5344CB8AC3E}">
        <p14:creationId xmlns:p14="http://schemas.microsoft.com/office/powerpoint/2010/main" val="2955865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9F38443-33A3-4DD0-93DF-8C05F734088C}" type="datetimeFigureOut">
              <a:rPr lang="ru-RU" smtClean="0"/>
              <a:t>20.09.2021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1CA873-2A1E-4DC5-A47E-5AFE95AB626F}" type="slidenum">
              <a:rPr lang="ru-RU" smtClean="0"/>
              <a:t>‹#›</a:t>
            </a:fld>
            <a:endParaRPr lang="ru-RU"/>
          </a:p>
        </p:txBody>
      </p:sp>
    </p:spTree>
    <p:extLst>
      <p:ext uri="{BB962C8B-B14F-4D97-AF65-F5344CB8AC3E}">
        <p14:creationId xmlns:p14="http://schemas.microsoft.com/office/powerpoint/2010/main" val="37084551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9F38443-33A3-4DD0-93DF-8C05F734088C}" type="datetimeFigureOut">
              <a:rPr lang="ru-RU" smtClean="0"/>
              <a:t>20.09.2021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1CA873-2A1E-4DC5-A47E-5AFE95AB626F}" type="slidenum">
              <a:rPr lang="ru-RU" smtClean="0"/>
              <a:t>‹#›</a:t>
            </a:fld>
            <a:endParaRPr lang="ru-RU"/>
          </a:p>
        </p:txBody>
      </p:sp>
    </p:spTree>
    <p:extLst>
      <p:ext uri="{BB962C8B-B14F-4D97-AF65-F5344CB8AC3E}">
        <p14:creationId xmlns:p14="http://schemas.microsoft.com/office/powerpoint/2010/main" val="42922699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9F38443-33A3-4DD0-93DF-8C05F734088C}" type="datetimeFigureOut">
              <a:rPr lang="ru-RU" smtClean="0"/>
              <a:t>20.09.2021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1CA873-2A1E-4DC5-A47E-5AFE95AB626F}" type="slidenum">
              <a:rPr lang="ru-RU" smtClean="0"/>
              <a:t>‹#›</a:t>
            </a:fld>
            <a:endParaRPr lang="ru-RU"/>
          </a:p>
        </p:txBody>
      </p:sp>
    </p:spTree>
    <p:extLst>
      <p:ext uri="{BB962C8B-B14F-4D97-AF65-F5344CB8AC3E}">
        <p14:creationId xmlns:p14="http://schemas.microsoft.com/office/powerpoint/2010/main" val="5639993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9F38443-33A3-4DD0-93DF-8C05F734088C}" type="datetimeFigureOut">
              <a:rPr lang="ru-RU" smtClean="0"/>
              <a:t>20.09.2021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221CA873-2A1E-4DC5-A47E-5AFE95AB626F}" type="slidenum">
              <a:rPr lang="ru-RU" smtClean="0"/>
              <a:t>‹#›</a:t>
            </a:fld>
            <a:endParaRPr lang="ru-RU"/>
          </a:p>
        </p:txBody>
      </p:sp>
    </p:spTree>
    <p:extLst>
      <p:ext uri="{BB962C8B-B14F-4D97-AF65-F5344CB8AC3E}">
        <p14:creationId xmlns:p14="http://schemas.microsoft.com/office/powerpoint/2010/main" val="23407269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59F38443-33A3-4DD0-93DF-8C05F734088C}" type="datetimeFigureOut">
              <a:rPr lang="ru-RU" smtClean="0"/>
              <a:t>20.09.2021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21CA873-2A1E-4DC5-A47E-5AFE95AB626F}" type="slidenum">
              <a:rPr lang="ru-RU" smtClean="0"/>
              <a:t>‹#›</a:t>
            </a:fld>
            <a:endParaRPr lang="ru-RU"/>
          </a:p>
        </p:txBody>
      </p:sp>
    </p:spTree>
    <p:extLst>
      <p:ext uri="{BB962C8B-B14F-4D97-AF65-F5344CB8AC3E}">
        <p14:creationId xmlns:p14="http://schemas.microsoft.com/office/powerpoint/2010/main" val="15850690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59F38443-33A3-4DD0-93DF-8C05F734088C}" type="datetimeFigureOut">
              <a:rPr lang="ru-RU" smtClean="0"/>
              <a:t>20.09.2021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221CA873-2A1E-4DC5-A47E-5AFE95AB626F}" type="slidenum">
              <a:rPr lang="ru-RU" smtClean="0"/>
              <a:t>‹#›</a:t>
            </a:fld>
            <a:endParaRPr lang="ru-RU"/>
          </a:p>
        </p:txBody>
      </p:sp>
    </p:spTree>
    <p:extLst>
      <p:ext uri="{BB962C8B-B14F-4D97-AF65-F5344CB8AC3E}">
        <p14:creationId xmlns:p14="http://schemas.microsoft.com/office/powerpoint/2010/main" val="14446247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59F38443-33A3-4DD0-93DF-8C05F734088C}" type="datetimeFigureOut">
              <a:rPr lang="ru-RU" smtClean="0"/>
              <a:t>20.09.2021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221CA873-2A1E-4DC5-A47E-5AFE95AB626F}" type="slidenum">
              <a:rPr lang="ru-RU" smtClean="0"/>
              <a:t>‹#›</a:t>
            </a:fld>
            <a:endParaRPr lang="ru-RU"/>
          </a:p>
        </p:txBody>
      </p:sp>
    </p:spTree>
    <p:extLst>
      <p:ext uri="{BB962C8B-B14F-4D97-AF65-F5344CB8AC3E}">
        <p14:creationId xmlns:p14="http://schemas.microsoft.com/office/powerpoint/2010/main" val="35580307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F38443-33A3-4DD0-93DF-8C05F734088C}" type="datetimeFigureOut">
              <a:rPr lang="ru-RU" smtClean="0"/>
              <a:t>20.09.2021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221CA873-2A1E-4DC5-A47E-5AFE95AB626F}" type="slidenum">
              <a:rPr lang="ru-RU" smtClean="0"/>
              <a:t>‹#›</a:t>
            </a:fld>
            <a:endParaRPr lang="ru-RU"/>
          </a:p>
        </p:txBody>
      </p:sp>
    </p:spTree>
    <p:extLst>
      <p:ext uri="{BB962C8B-B14F-4D97-AF65-F5344CB8AC3E}">
        <p14:creationId xmlns:p14="http://schemas.microsoft.com/office/powerpoint/2010/main" val="15741322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59F38443-33A3-4DD0-93DF-8C05F734088C}" type="datetimeFigureOut">
              <a:rPr lang="ru-RU" smtClean="0"/>
              <a:t>20.09.2021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21CA873-2A1E-4DC5-A47E-5AFE95AB626F}" type="slidenum">
              <a:rPr lang="ru-RU" smtClean="0"/>
              <a:t>‹#›</a:t>
            </a:fld>
            <a:endParaRPr lang="ru-RU"/>
          </a:p>
        </p:txBody>
      </p:sp>
    </p:spTree>
    <p:extLst>
      <p:ext uri="{BB962C8B-B14F-4D97-AF65-F5344CB8AC3E}">
        <p14:creationId xmlns:p14="http://schemas.microsoft.com/office/powerpoint/2010/main" val="3945370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59F38443-33A3-4DD0-93DF-8C05F734088C}" type="datetimeFigureOut">
              <a:rPr lang="ru-RU" smtClean="0"/>
              <a:t>20.09.2021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221CA873-2A1E-4DC5-A47E-5AFE95AB626F}" type="slidenum">
              <a:rPr lang="ru-RU" smtClean="0"/>
              <a:t>‹#›</a:t>
            </a:fld>
            <a:endParaRPr lang="ru-RU"/>
          </a:p>
        </p:txBody>
      </p:sp>
    </p:spTree>
    <p:extLst>
      <p:ext uri="{BB962C8B-B14F-4D97-AF65-F5344CB8AC3E}">
        <p14:creationId xmlns:p14="http://schemas.microsoft.com/office/powerpoint/2010/main" val="7387829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9F38443-33A3-4DD0-93DF-8C05F734088C}" type="datetimeFigureOut">
              <a:rPr lang="ru-RU" smtClean="0"/>
              <a:t>20.09.2021</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21CA873-2A1E-4DC5-A47E-5AFE95AB626F}" type="slidenum">
              <a:rPr lang="ru-RU" smtClean="0"/>
              <a:t>‹#›</a:t>
            </a:fld>
            <a:endParaRPr lang="ru-RU"/>
          </a:p>
        </p:txBody>
      </p:sp>
    </p:spTree>
    <p:extLst>
      <p:ext uri="{BB962C8B-B14F-4D97-AF65-F5344CB8AC3E}">
        <p14:creationId xmlns:p14="http://schemas.microsoft.com/office/powerpoint/2010/main" val="23373932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kk-KZ" dirty="0"/>
              <a:t>Мұсылман құқығының қайнар </a:t>
            </a:r>
            <a:r>
              <a:rPr lang="kk-KZ" dirty="0" smtClean="0"/>
              <a:t>көздері</a:t>
            </a:r>
            <a:endParaRPr lang="ru-RU" dirty="0"/>
          </a:p>
        </p:txBody>
      </p:sp>
      <p:sp>
        <p:nvSpPr>
          <p:cNvPr id="3" name="Подзаголовок 2"/>
          <p:cNvSpPr>
            <a:spLocks noGrp="1"/>
          </p:cNvSpPr>
          <p:nvPr>
            <p:ph type="subTitle" idx="1"/>
          </p:nvPr>
        </p:nvSpPr>
        <p:spPr/>
        <p:txBody>
          <a:bodyPr>
            <a:normAutofit fontScale="62500" lnSpcReduction="20000"/>
          </a:bodyPr>
          <a:lstStyle/>
          <a:p>
            <a:pPr algn="r"/>
            <a:r>
              <a:rPr lang="kk-KZ" dirty="0" smtClean="0"/>
              <a:t>Өміржанов Е.Т.</a:t>
            </a:r>
          </a:p>
          <a:p>
            <a:pPr algn="r"/>
            <a:endParaRPr lang="kk-KZ" dirty="0"/>
          </a:p>
          <a:p>
            <a:pPr algn="r"/>
            <a:endParaRPr lang="kk-KZ" dirty="0" smtClean="0"/>
          </a:p>
          <a:p>
            <a:pPr algn="r"/>
            <a:r>
              <a:rPr lang="kk-KZ" dirty="0"/>
              <a:t>Халықаралық құқық және ислам</a:t>
            </a:r>
            <a:endParaRPr lang="ru-RU" dirty="0"/>
          </a:p>
        </p:txBody>
      </p:sp>
    </p:spTree>
    <p:extLst>
      <p:ext uri="{BB962C8B-B14F-4D97-AF65-F5344CB8AC3E}">
        <p14:creationId xmlns:p14="http://schemas.microsoft.com/office/powerpoint/2010/main" val="6248021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3200" dirty="0" smtClean="0"/>
              <a:t>Сунна және иджма</a:t>
            </a:r>
            <a:endParaRPr lang="ru-RU" sz="3200" dirty="0"/>
          </a:p>
        </p:txBody>
      </p:sp>
      <p:sp>
        <p:nvSpPr>
          <p:cNvPr id="3" name="Объект 2"/>
          <p:cNvSpPr>
            <a:spLocks noGrp="1"/>
          </p:cNvSpPr>
          <p:nvPr>
            <p:ph idx="1"/>
          </p:nvPr>
        </p:nvSpPr>
        <p:spPr/>
        <p:txBody>
          <a:bodyPr/>
          <a:lstStyle/>
          <a:p>
            <a:r>
              <a:rPr lang="kk-KZ" dirty="0"/>
              <a:t>Факиһтер «әлсіз» хадиспен үкім беруді көбіне «қияспен» алмастырады. Себебі, «әлсіз» хадисте Мұхаммед с.ғ.а айтты деген хадисті жеткізуші сахаба мен бұл хадисті естуші мұсылманның өмір сүру уакытында алшақтық болады. Яғни, хадисті жеткізуші сахаба мен оны естушіні бір-бірін көрмеген немесе екеуі екі ғасырда өмір сүрген. Сондықтан, факиһтер «әлсіз» хадисті үкім беру барысында көбіне қолданбайды. </a:t>
            </a:r>
            <a:br>
              <a:rPr lang="kk-KZ" dirty="0"/>
            </a:br>
            <a:endParaRPr lang="ru-RU" dirty="0"/>
          </a:p>
        </p:txBody>
      </p:sp>
    </p:spTree>
    <p:extLst>
      <p:ext uri="{BB962C8B-B14F-4D97-AF65-F5344CB8AC3E}">
        <p14:creationId xmlns:p14="http://schemas.microsoft.com/office/powerpoint/2010/main" val="14713529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3200" dirty="0" smtClean="0"/>
              <a:t>Сунна және иджма</a:t>
            </a:r>
            <a:endParaRPr lang="ru-RU" sz="3200" dirty="0"/>
          </a:p>
        </p:txBody>
      </p:sp>
      <p:sp>
        <p:nvSpPr>
          <p:cNvPr id="3" name="Объект 2"/>
          <p:cNvSpPr>
            <a:spLocks noGrp="1"/>
          </p:cNvSpPr>
          <p:nvPr>
            <p:ph idx="1"/>
          </p:nvPr>
        </p:nvSpPr>
        <p:spPr/>
        <p:txBody>
          <a:bodyPr/>
          <a:lstStyle/>
          <a:p>
            <a:r>
              <a:rPr lang="kk-KZ" b="1" dirty="0"/>
              <a:t>Ижма </a:t>
            </a:r>
            <a:r>
              <a:rPr lang="kk-KZ" dirty="0"/>
              <a:t>– Факиһтер Құран мен Сүннеттен үкім таппаған жағдайда «ижмамен» үкім береді. «Ижма» дегеніміз бір мәселеге қатысты бірнеше факиһтердің ортақ пәтуасын айтамыз. Алайда, «ижма» әдісімен берілген үкім Құран мен Сүннетке қайшы келмеуі тиісті. Егер, «ижмамен» берілген пәтуа Құран мен Сүннетке нұқсан келтіретін болса, Сунниттік бағыттағы факиһтер бұндай пәтуаны негізсіз деп тапқан</a:t>
            </a:r>
            <a:endParaRPr lang="ru-RU" dirty="0"/>
          </a:p>
        </p:txBody>
      </p:sp>
    </p:spTree>
    <p:extLst>
      <p:ext uri="{BB962C8B-B14F-4D97-AF65-F5344CB8AC3E}">
        <p14:creationId xmlns:p14="http://schemas.microsoft.com/office/powerpoint/2010/main" val="8552598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3200" dirty="0" smtClean="0"/>
              <a:t>Сунна және иджма</a:t>
            </a:r>
            <a:endParaRPr lang="ru-RU" sz="3200" dirty="0"/>
          </a:p>
        </p:txBody>
      </p:sp>
      <p:sp>
        <p:nvSpPr>
          <p:cNvPr id="3" name="Объект 2"/>
          <p:cNvSpPr>
            <a:spLocks noGrp="1"/>
          </p:cNvSpPr>
          <p:nvPr>
            <p:ph idx="1"/>
          </p:nvPr>
        </p:nvSpPr>
        <p:spPr/>
        <p:txBody>
          <a:bodyPr/>
          <a:lstStyle/>
          <a:p>
            <a:r>
              <a:rPr lang="kk-KZ" dirty="0"/>
              <a:t>Мұхаммед с.ғ.а көз жұмғаннан кейін мұсылмандар әрбір мәселенің тұрақты үкімін білуге маңыз бере бастады. Құран мен Сүннеттен нақты үкім таба алмаса, мәселеге қатысты қазылардың шешімін негізге алды. Осы тұрғыда бірнеше қазының ортақ пәтуасы туындаған мәселенің соңғы шешімі болып табылды. «Ижма» деп аталатын бұл әдіс кейінірек атақты мазхабтың өкілдері кезеңінде де қоғамдық қатынастарға үкім беруде маңызды рол атқарды. </a:t>
            </a:r>
            <a:endParaRPr lang="ru-RU" dirty="0"/>
          </a:p>
        </p:txBody>
      </p:sp>
    </p:spTree>
    <p:extLst>
      <p:ext uri="{BB962C8B-B14F-4D97-AF65-F5344CB8AC3E}">
        <p14:creationId xmlns:p14="http://schemas.microsoft.com/office/powerpoint/2010/main" val="18384377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sz="3200" dirty="0" smtClean="0"/>
              <a:t>Қияс және өзге де сот шешімдеріне негіз болушы қайнар көздер</a:t>
            </a:r>
            <a:r>
              <a:rPr lang="ru-RU" sz="3200" dirty="0" smtClean="0"/>
              <a:t/>
            </a:r>
            <a:br>
              <a:rPr lang="ru-RU" sz="3200" dirty="0" smtClean="0"/>
            </a:br>
            <a:endParaRPr lang="ru-RU" sz="3200" dirty="0"/>
          </a:p>
        </p:txBody>
      </p:sp>
      <p:sp>
        <p:nvSpPr>
          <p:cNvPr id="3" name="Объект 2"/>
          <p:cNvSpPr>
            <a:spLocks noGrp="1"/>
          </p:cNvSpPr>
          <p:nvPr>
            <p:ph idx="1"/>
          </p:nvPr>
        </p:nvSpPr>
        <p:spPr/>
        <p:txBody>
          <a:bodyPr/>
          <a:lstStyle/>
          <a:p>
            <a:r>
              <a:rPr lang="kk-KZ" dirty="0"/>
              <a:t>Қияс – Құран мен Сүннетті негізге ала отырып ақылмен үкім беруді факиһтер «қияс» деп атайды. «Қиястың» сөздік мағынасы «теңестіру», «ұқсастыру» мағынасына келеді. Ал, терминдік мағынасы «насстағы» үкімдермен туындаған мәселенің ұқсастығына қарай үкім беруді айтамыз.</a:t>
            </a:r>
            <a:endParaRPr lang="ru-RU" dirty="0"/>
          </a:p>
        </p:txBody>
      </p:sp>
    </p:spTree>
    <p:extLst>
      <p:ext uri="{BB962C8B-B14F-4D97-AF65-F5344CB8AC3E}">
        <p14:creationId xmlns:p14="http://schemas.microsoft.com/office/powerpoint/2010/main" val="37316291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sz="3200" dirty="0" smtClean="0"/>
              <a:t>Қияс және өзге де сот шешімдеріне негіз болушы қайнар көздер</a:t>
            </a:r>
            <a:r>
              <a:rPr lang="ru-RU" sz="3200" dirty="0" smtClean="0"/>
              <a:t/>
            </a:r>
            <a:br>
              <a:rPr lang="ru-RU" sz="3200" dirty="0" smtClean="0"/>
            </a:br>
            <a:endParaRPr lang="ru-RU" sz="3200" dirty="0"/>
          </a:p>
        </p:txBody>
      </p:sp>
      <p:sp>
        <p:nvSpPr>
          <p:cNvPr id="3" name="Объект 2"/>
          <p:cNvSpPr>
            <a:spLocks noGrp="1"/>
          </p:cNvSpPr>
          <p:nvPr>
            <p:ph idx="1"/>
          </p:nvPr>
        </p:nvSpPr>
        <p:spPr/>
        <p:txBody>
          <a:bodyPr/>
          <a:lstStyle/>
          <a:p>
            <a:r>
              <a:rPr lang="kk-KZ" dirty="0"/>
              <a:t>«Қияспен» үкім берудің мынандай төрт шарты бар; «негіз», «қосымша», «иллат», «үкім». «Негіз» деп Құран мен Сүннетте берілген үкімді айтамыз. Айталық; «насс» үкімі бойынша арақ ішу харам саналса, коньякті ішу немесе ішпеу жөнінде «насста» нақты үкім жоқ. Енді, конякьті ішге бола ма, болмай ма? деген мәселеге қияс үкімін беретін болсақ. Бұл мәселеде «негіз» арақ саналады. «Иллат» - екеуінің арасындағы ұқсастық, яғни арақ пен коньякта спирттік қосындының болуы. Ал, «қосымшасы» - коньяк болса, қиястың «үкімі» -факиһтің коньякті ішуге болмайды деген пәтуасы болып табылады</a:t>
            </a:r>
            <a:endParaRPr lang="ru-RU" dirty="0"/>
          </a:p>
        </p:txBody>
      </p:sp>
    </p:spTree>
    <p:extLst>
      <p:ext uri="{BB962C8B-B14F-4D97-AF65-F5344CB8AC3E}">
        <p14:creationId xmlns:p14="http://schemas.microsoft.com/office/powerpoint/2010/main" val="902319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sz="3200" dirty="0" smtClean="0"/>
              <a:t>Қияс және өзге де сот шешімдеріне негіз болушы қайнар көздер</a:t>
            </a:r>
            <a:r>
              <a:rPr lang="ru-RU" sz="3200" dirty="0" smtClean="0"/>
              <a:t/>
            </a:r>
            <a:br>
              <a:rPr lang="ru-RU" sz="3200" dirty="0" smtClean="0"/>
            </a:br>
            <a:endParaRPr lang="ru-RU" sz="3200" dirty="0"/>
          </a:p>
        </p:txBody>
      </p:sp>
      <p:sp>
        <p:nvSpPr>
          <p:cNvPr id="3" name="Объект 2"/>
          <p:cNvSpPr>
            <a:spLocks noGrp="1"/>
          </p:cNvSpPr>
          <p:nvPr>
            <p:ph idx="1"/>
          </p:nvPr>
        </p:nvSpPr>
        <p:spPr/>
        <p:txBody>
          <a:bodyPr/>
          <a:lstStyle/>
          <a:p>
            <a:r>
              <a:rPr lang="kk-KZ" dirty="0"/>
              <a:t>Мұхаммед с.ғ.а жан тәсілім еткеннен кейін құқықтық үкім берудің қалыптасқан екі мектептің бірі «Рай» мектебі осы «қияспен» үкім беруді қолға алған болатын. Кейін, «қияспен» үкім беруді Имам Ағзам мектебінің өкілдері мейлінше дамытты. «Қияспен» үкім беруде тікелей ақыл қолданғандықтан, бұл әдіс Исламдағы ғылымның да өркендеуіне үлкен әсер етті. </a:t>
            </a:r>
            <a:br>
              <a:rPr lang="kk-KZ" dirty="0"/>
            </a:br>
            <a:endParaRPr lang="ru-RU" dirty="0"/>
          </a:p>
        </p:txBody>
      </p:sp>
    </p:spTree>
    <p:extLst>
      <p:ext uri="{BB962C8B-B14F-4D97-AF65-F5344CB8AC3E}">
        <p14:creationId xmlns:p14="http://schemas.microsoft.com/office/powerpoint/2010/main" val="10305422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sz="3200" dirty="0" smtClean="0"/>
              <a:t>Қияс және өзге де сот шешімдеріне негіз болушы қайнар көздер</a:t>
            </a:r>
            <a:r>
              <a:rPr lang="ru-RU" sz="3200" dirty="0" smtClean="0"/>
              <a:t/>
            </a:r>
            <a:br>
              <a:rPr lang="ru-RU" sz="3200" dirty="0" smtClean="0"/>
            </a:br>
            <a:endParaRPr lang="ru-RU" sz="3200" dirty="0"/>
          </a:p>
        </p:txBody>
      </p:sp>
      <p:sp>
        <p:nvSpPr>
          <p:cNvPr id="3" name="Объект 2"/>
          <p:cNvSpPr>
            <a:spLocks noGrp="1"/>
          </p:cNvSpPr>
          <p:nvPr>
            <p:ph idx="1"/>
          </p:nvPr>
        </p:nvSpPr>
        <p:spPr/>
        <p:txBody>
          <a:bodyPr/>
          <a:lstStyle/>
          <a:p>
            <a:r>
              <a:rPr lang="kk-KZ" b="1" dirty="0"/>
              <a:t>Истихсан </a:t>
            </a:r>
            <a:r>
              <a:rPr lang="kk-KZ" dirty="0"/>
              <a:t>– Бұл үкімді беру үшін де туындаған мәселе бойынша «насста» нақты үкім болмауы керек. Екі түрлі қияс жасау мүмкіндігі бар болған оқиғада басым тартқан қиястың қолданылуын айтамыз Яғни, әлсіз қиясты тәрк ету мағынасына келетін бұл әдіс бойынша факиһтер ақылмен үкім береді. Мәселен, қияс бойынша матадағы нәжісті кетіру үшін жуу керек деген үкім болса, истихсан бойынша кейбір маталардағы нәжісті жумай-ақ қағып кетіруге болады деп үкім береді</a:t>
            </a:r>
            <a:endParaRPr lang="ru-RU" dirty="0"/>
          </a:p>
        </p:txBody>
      </p:sp>
    </p:spTree>
    <p:extLst>
      <p:ext uri="{BB962C8B-B14F-4D97-AF65-F5344CB8AC3E}">
        <p14:creationId xmlns:p14="http://schemas.microsoft.com/office/powerpoint/2010/main" val="12997343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sz="3200" dirty="0" smtClean="0"/>
              <a:t>Қияс және өзге де сот шешімдеріне негіз болушы қайнар көздер</a:t>
            </a:r>
            <a:r>
              <a:rPr lang="ru-RU" sz="3200" dirty="0" smtClean="0"/>
              <a:t/>
            </a:r>
            <a:br>
              <a:rPr lang="ru-RU" sz="3200" dirty="0" smtClean="0"/>
            </a:br>
            <a:endParaRPr lang="ru-RU" sz="3200" dirty="0"/>
          </a:p>
        </p:txBody>
      </p:sp>
      <p:sp>
        <p:nvSpPr>
          <p:cNvPr id="3" name="Объект 2"/>
          <p:cNvSpPr>
            <a:spLocks noGrp="1"/>
          </p:cNvSpPr>
          <p:nvPr>
            <p:ph idx="1"/>
          </p:nvPr>
        </p:nvSpPr>
        <p:spPr/>
        <p:txBody>
          <a:bodyPr>
            <a:normAutofit/>
          </a:bodyPr>
          <a:lstStyle/>
          <a:p>
            <a:r>
              <a:rPr lang="kk-KZ" b="1" dirty="0"/>
              <a:t>Истислах</a:t>
            </a:r>
            <a:r>
              <a:rPr lang="kk-KZ" dirty="0"/>
              <a:t> – Құран мен Сүннет және Ижмада болмаған қоғамға пайдалы немесе зиянды кетіретін факиһтердің үкімін «истислаһ» деп атаймыз. «Истислах» үкімін беру үшін факиһтер оның мынандай үш шарты бар екендігін айтып өтеді; </a:t>
            </a:r>
            <a:br>
              <a:rPr lang="kk-KZ" dirty="0"/>
            </a:br>
            <a:r>
              <a:rPr lang="kk-KZ" dirty="0"/>
              <a:t>1. Дінге қатысты мәселені шешуден бөлек болуы тиіс. </a:t>
            </a:r>
            <a:br>
              <a:rPr lang="kk-KZ" dirty="0"/>
            </a:br>
            <a:r>
              <a:rPr lang="kk-KZ" dirty="0"/>
              <a:t>2. Діннің қағидасы мен рухына қайшы болмауы тиіс. </a:t>
            </a:r>
            <a:br>
              <a:rPr lang="kk-KZ" dirty="0"/>
            </a:br>
            <a:r>
              <a:rPr lang="kk-KZ" dirty="0"/>
              <a:t>3. Қабылданған шешімнің тиімділігі айқын, қажетті және мәнді болуы тиіс.</a:t>
            </a:r>
            <a:br>
              <a:rPr lang="kk-KZ" dirty="0"/>
            </a:br>
            <a:r>
              <a:rPr lang="kk-KZ" dirty="0"/>
              <a:t>Мәселен, соғыс кезінде қорғанысқа қажетті қор байлардың есебінен </a:t>
            </a:r>
            <a:r>
              <a:rPr lang="kk-KZ" dirty="0" smtClean="0"/>
              <a:t>жиналады. </a:t>
            </a:r>
            <a:r>
              <a:rPr lang="kk-KZ" dirty="0"/>
              <a:t>Сонымен бірге, қоғамда азық-түлікке деген қажеттілік артқан кезде билеушілер диқандардың ақысын өтеп жұмыс істеуге бұйрық бере алады. Бұндай шақта диқандар бұйрықтан бас тартса, билеушілер оны жазалай алады.</a:t>
            </a:r>
            <a:endParaRPr lang="ru-RU" dirty="0"/>
          </a:p>
        </p:txBody>
      </p:sp>
    </p:spTree>
    <p:extLst>
      <p:ext uri="{BB962C8B-B14F-4D97-AF65-F5344CB8AC3E}">
        <p14:creationId xmlns:p14="http://schemas.microsoft.com/office/powerpoint/2010/main" val="27017666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sz="3200" dirty="0" smtClean="0"/>
              <a:t>Қияс және өзге де сот шешімдеріне негіз болушы қайнар көздер</a:t>
            </a:r>
            <a:r>
              <a:rPr lang="ru-RU" sz="3200" dirty="0" smtClean="0"/>
              <a:t/>
            </a:r>
            <a:br>
              <a:rPr lang="ru-RU" sz="3200" dirty="0" smtClean="0"/>
            </a:br>
            <a:endParaRPr lang="ru-RU" sz="3200" dirty="0"/>
          </a:p>
        </p:txBody>
      </p:sp>
      <p:sp>
        <p:nvSpPr>
          <p:cNvPr id="3" name="Объект 2"/>
          <p:cNvSpPr>
            <a:spLocks noGrp="1"/>
          </p:cNvSpPr>
          <p:nvPr>
            <p:ph idx="1"/>
          </p:nvPr>
        </p:nvSpPr>
        <p:spPr/>
        <p:txBody>
          <a:bodyPr/>
          <a:lstStyle/>
          <a:p>
            <a:r>
              <a:rPr lang="kk-KZ" b="1" dirty="0"/>
              <a:t>Истисхаб </a:t>
            </a:r>
            <a:r>
              <a:rPr lang="kk-KZ" dirty="0"/>
              <a:t>– Бір үкімді теріске шығаратын дәлел табылғанға дейін ол үкімнің күші сақталады. «Истисхаб» үкімінің бірнеше мынандай шарттары бар: </a:t>
            </a:r>
            <a:br>
              <a:rPr lang="kk-KZ" dirty="0"/>
            </a:br>
            <a:r>
              <a:rPr lang="kk-KZ" dirty="0"/>
              <a:t>1. Бір нәрсені қолдануға тиым салуға дәлел табылғанға дейін ол нәрсе адал саналады немесе бір келісімшарттың дұрыс еместігі белгілі болғанға дейін ол келісімшарт күшін сақтайды. </a:t>
            </a:r>
            <a:br>
              <a:rPr lang="kk-KZ" dirty="0"/>
            </a:br>
            <a:r>
              <a:rPr lang="kk-KZ" dirty="0"/>
              <a:t>2. Судың нәжіс болғандығы дәлелденгенше ол су таза саналады. </a:t>
            </a:r>
            <a:br>
              <a:rPr lang="kk-KZ" dirty="0"/>
            </a:br>
            <a:r>
              <a:rPr lang="kk-KZ" dirty="0"/>
              <a:t>Бір адам әйелімен ажырасып, бір талақпен ажырастым ба, жоқ әлде үш талақпен ажырастым ба деп күмәнданса, бір талақпен ажырасқан саналады. Өйткені, бұнда бір рет ажырасу фактісінің болғандығы </a:t>
            </a:r>
            <a:r>
              <a:rPr lang="kk-KZ" dirty="0" smtClean="0"/>
              <a:t>анық.</a:t>
            </a:r>
            <a:endParaRPr lang="ru-RU" dirty="0"/>
          </a:p>
        </p:txBody>
      </p:sp>
    </p:spTree>
    <p:extLst>
      <p:ext uri="{BB962C8B-B14F-4D97-AF65-F5344CB8AC3E}">
        <p14:creationId xmlns:p14="http://schemas.microsoft.com/office/powerpoint/2010/main" val="11540007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Назарларыңызға рахмет!</a:t>
            </a:r>
            <a:endParaRPr lang="ru-RU" dirty="0"/>
          </a:p>
        </p:txBody>
      </p:sp>
      <p:sp>
        <p:nvSpPr>
          <p:cNvPr id="3" name="Текст 2"/>
          <p:cNvSpPr>
            <a:spLocks noGrp="1"/>
          </p:cNvSpPr>
          <p:nvPr>
            <p:ph type="body" idx="1"/>
          </p:nvPr>
        </p:nvSpPr>
        <p:spPr/>
        <p:txBody>
          <a:bodyPr/>
          <a:lstStyle/>
          <a:p>
            <a:endParaRPr lang="ru-RU"/>
          </a:p>
        </p:txBody>
      </p:sp>
    </p:spTree>
    <p:extLst>
      <p:ext uri="{BB962C8B-B14F-4D97-AF65-F5344CB8AC3E}">
        <p14:creationId xmlns:p14="http://schemas.microsoft.com/office/powerpoint/2010/main" val="3216944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Мазмұны</a:t>
            </a:r>
            <a:endParaRPr lang="ru-RU" dirty="0"/>
          </a:p>
        </p:txBody>
      </p:sp>
      <p:sp>
        <p:nvSpPr>
          <p:cNvPr id="3" name="Объект 2"/>
          <p:cNvSpPr>
            <a:spLocks noGrp="1"/>
          </p:cNvSpPr>
          <p:nvPr>
            <p:ph idx="1"/>
          </p:nvPr>
        </p:nvSpPr>
        <p:spPr/>
        <p:txBody>
          <a:bodyPr/>
          <a:lstStyle/>
          <a:p>
            <a:r>
              <a:rPr lang="kk-KZ" dirty="0" smtClean="0"/>
              <a:t>1. Мұсылман </a:t>
            </a:r>
            <a:r>
              <a:rPr lang="kk-KZ" dirty="0"/>
              <a:t>құқығының қайнар көздеріне жалпы сипаттама</a:t>
            </a:r>
            <a:endParaRPr lang="ru-RU" dirty="0"/>
          </a:p>
          <a:p>
            <a:r>
              <a:rPr lang="kk-KZ" dirty="0"/>
              <a:t> 2. Құран мұсылман құқығының басты қайнар көзі ретінде</a:t>
            </a:r>
            <a:endParaRPr lang="ru-RU" dirty="0"/>
          </a:p>
          <a:p>
            <a:r>
              <a:rPr lang="kk-KZ" dirty="0"/>
              <a:t> </a:t>
            </a:r>
            <a:r>
              <a:rPr lang="kk-KZ" dirty="0" smtClean="0"/>
              <a:t>3. Сунна </a:t>
            </a:r>
            <a:r>
              <a:rPr lang="kk-KZ" dirty="0"/>
              <a:t>және иджма</a:t>
            </a:r>
            <a:endParaRPr lang="ru-RU" dirty="0"/>
          </a:p>
          <a:p>
            <a:r>
              <a:rPr lang="kk-KZ" dirty="0"/>
              <a:t> </a:t>
            </a:r>
            <a:r>
              <a:rPr lang="kk-KZ" dirty="0" smtClean="0"/>
              <a:t>4. Қияс </a:t>
            </a:r>
            <a:r>
              <a:rPr lang="kk-KZ" dirty="0"/>
              <a:t>және өзге де сот шешімдеріне негіз болушы қайнар көздер</a:t>
            </a:r>
            <a:endParaRPr lang="ru-RU" dirty="0"/>
          </a:p>
          <a:p>
            <a:endParaRPr lang="ru-RU" dirty="0"/>
          </a:p>
        </p:txBody>
      </p:sp>
    </p:spTree>
    <p:extLst>
      <p:ext uri="{BB962C8B-B14F-4D97-AF65-F5344CB8AC3E}">
        <p14:creationId xmlns:p14="http://schemas.microsoft.com/office/powerpoint/2010/main" val="36402545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3200" dirty="0" smtClean="0"/>
              <a:t>Мұсылман құқығының қайнар көздеріне жалпы сипаттама</a:t>
            </a:r>
            <a:endParaRPr lang="ru-RU" sz="3200" dirty="0"/>
          </a:p>
        </p:txBody>
      </p:sp>
      <p:sp>
        <p:nvSpPr>
          <p:cNvPr id="3" name="Объект 2"/>
          <p:cNvSpPr>
            <a:spLocks noGrp="1"/>
          </p:cNvSpPr>
          <p:nvPr>
            <p:ph idx="1"/>
          </p:nvPr>
        </p:nvSpPr>
        <p:spPr/>
        <p:txBody>
          <a:bodyPr/>
          <a:lstStyle/>
          <a:p>
            <a:r>
              <a:rPr lang="kk-KZ" dirty="0"/>
              <a:t>Құқықтағы қайнар көз немесе бастау ұғымы нақты бір құқықтық жүйенің басшылыққа, негізге алатын, шегінен шықпауы тиіс қағидалардың, ұстанымдардың, құқықтық мәні бар құжаттардың жиынтығы. Мұсылмандық құқық жайлы сөз қозғалғанда ең алдымен оның қайнар көздеріне тоқталу қажет. Дүние жүзіне кең тараған құқықтық жүйе ретінде мұсылмандық құқықтың өзіне ғана тән қайнар көздері бар екендігін біз «Мемлекет және құқық теориясы» пәнінен қарастырып кеткен болатынбыз.</a:t>
            </a:r>
            <a:endParaRPr lang="ru-RU" dirty="0"/>
          </a:p>
        </p:txBody>
      </p:sp>
    </p:spTree>
    <p:extLst>
      <p:ext uri="{BB962C8B-B14F-4D97-AF65-F5344CB8AC3E}">
        <p14:creationId xmlns:p14="http://schemas.microsoft.com/office/powerpoint/2010/main" val="16513936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sz="3200" dirty="0" smtClean="0"/>
              <a:t>Құран мұсылман құқығының басты қайнар көзі ретінде</a:t>
            </a:r>
            <a:r>
              <a:rPr lang="ru-RU" sz="3200" dirty="0" smtClean="0"/>
              <a:t/>
            </a:r>
            <a:br>
              <a:rPr lang="ru-RU" sz="3200" dirty="0" smtClean="0"/>
            </a:br>
            <a:endParaRPr lang="ru-RU" sz="3200" dirty="0"/>
          </a:p>
        </p:txBody>
      </p:sp>
      <p:sp>
        <p:nvSpPr>
          <p:cNvPr id="3" name="Объект 2"/>
          <p:cNvSpPr>
            <a:spLocks noGrp="1"/>
          </p:cNvSpPr>
          <p:nvPr>
            <p:ph idx="1"/>
          </p:nvPr>
        </p:nvSpPr>
        <p:spPr/>
        <p:txBody>
          <a:bodyPr/>
          <a:lstStyle/>
          <a:p>
            <a:r>
              <a:rPr lang="kk-KZ" dirty="0" smtClean="0"/>
              <a:t>Құран </a:t>
            </a:r>
            <a:r>
              <a:rPr lang="kk-KZ" dirty="0"/>
              <a:t>Алланың адамдарға Мұхаммед пайғамбар арқылы жеткен нұсқауларынан тұратын қасеитті кітап. Құран тек адамдардың ішкі рухани қажеттіліктерін ғана емес олардың өзара қатынасына да байланысты мәселелерді қамтиды. Сондықтан да </a:t>
            </a:r>
            <a:r>
              <a:rPr lang="kk-KZ" b="1" dirty="0"/>
              <a:t>Құранды сунниттік ағымда қалыптасқан </a:t>
            </a:r>
            <a:r>
              <a:rPr lang="kk-KZ" dirty="0"/>
              <a:t>төрт мазхабтың өкілдері үкім берудегі өзге дәлелдерден жоғары қояды. Өйткені, Құран Исламның түп-қайнары. Исламның қиямет-қайым орнағанға дейінгі негізгі өлшем-таразысы Ұлы Жаратушы тарапынан адамзат баласына жібірген қасиетті кітабы Құран-Кәрім болып табылады. </a:t>
            </a:r>
            <a:br>
              <a:rPr lang="kk-KZ" dirty="0"/>
            </a:br>
            <a:endParaRPr lang="ru-RU" dirty="0"/>
          </a:p>
        </p:txBody>
      </p:sp>
    </p:spTree>
    <p:extLst>
      <p:ext uri="{BB962C8B-B14F-4D97-AF65-F5344CB8AC3E}">
        <p14:creationId xmlns:p14="http://schemas.microsoft.com/office/powerpoint/2010/main" val="20322234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sz="3200" dirty="0" smtClean="0"/>
              <a:t>Құран мұсылман құқығының басты қайнар көзі ретінде</a:t>
            </a:r>
            <a:r>
              <a:rPr lang="ru-RU" sz="3200" dirty="0" smtClean="0"/>
              <a:t/>
            </a:r>
            <a:br>
              <a:rPr lang="ru-RU" sz="3200" dirty="0" smtClean="0"/>
            </a:br>
            <a:endParaRPr lang="ru-RU" sz="3200" dirty="0"/>
          </a:p>
        </p:txBody>
      </p:sp>
      <p:sp>
        <p:nvSpPr>
          <p:cNvPr id="3" name="Объект 2"/>
          <p:cNvSpPr>
            <a:spLocks noGrp="1"/>
          </p:cNvSpPr>
          <p:nvPr>
            <p:ph idx="1"/>
          </p:nvPr>
        </p:nvSpPr>
        <p:spPr/>
        <p:txBody>
          <a:bodyPr/>
          <a:lstStyle/>
          <a:p>
            <a:r>
              <a:rPr lang="kk-KZ" dirty="0"/>
              <a:t>Құран аяттары жиырма үш жылда Мұхаммед с.ғ.а-ның басынан өткерген жағдайға қарай біртіндеп түсіп отырды. Мекке дәуіріндегі он үш жылда Құранның иман тұрғысындағы аяттары түссе, Мәдина дәуірінде мұсылмандар тәуелсіз мемлекет құрғандықтан мұндағы он жылда түскен аяттардың құқықтық сипаты басым болды</a:t>
            </a:r>
            <a:endParaRPr lang="ru-RU" dirty="0"/>
          </a:p>
        </p:txBody>
      </p:sp>
    </p:spTree>
    <p:extLst>
      <p:ext uri="{BB962C8B-B14F-4D97-AF65-F5344CB8AC3E}">
        <p14:creationId xmlns:p14="http://schemas.microsoft.com/office/powerpoint/2010/main" val="21828441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sz="3200" dirty="0" smtClean="0"/>
              <a:t>Құран мұсылман құқығының басты қайнар көзі ретінде</a:t>
            </a:r>
            <a:r>
              <a:rPr lang="ru-RU" sz="3200" dirty="0" smtClean="0"/>
              <a:t/>
            </a:r>
            <a:br>
              <a:rPr lang="ru-RU" sz="3200" dirty="0" smtClean="0"/>
            </a:br>
            <a:endParaRPr lang="ru-RU" sz="3200" dirty="0"/>
          </a:p>
        </p:txBody>
      </p:sp>
      <p:sp>
        <p:nvSpPr>
          <p:cNvPr id="3" name="Объект 2"/>
          <p:cNvSpPr>
            <a:spLocks noGrp="1"/>
          </p:cNvSpPr>
          <p:nvPr>
            <p:ph idx="1"/>
          </p:nvPr>
        </p:nvSpPr>
        <p:spPr/>
        <p:txBody>
          <a:bodyPr/>
          <a:lstStyle/>
          <a:p>
            <a:r>
              <a:rPr lang="kk-KZ" dirty="0"/>
              <a:t>Құраннан үкімді факиһтер мүмкіндігінше мүхкам (мағынасы анық үкімдер) аяттардан іздеген. Мысалға; «Негізінен сондай жетімдердің малдарын зұлымдықпен жегендер, олар қарындарын отпен толтырған болады. Сондай-ақ, жалындаған тозаққа кіреді» (Ниса, 4/10). Яғни, мұнда жетімнің мүлкіне қол салудың харам екендігі ашық айтылған.</a:t>
            </a:r>
            <a:endParaRPr lang="ru-RU" dirty="0"/>
          </a:p>
        </p:txBody>
      </p:sp>
    </p:spTree>
    <p:extLst>
      <p:ext uri="{BB962C8B-B14F-4D97-AF65-F5344CB8AC3E}">
        <p14:creationId xmlns:p14="http://schemas.microsoft.com/office/powerpoint/2010/main" val="1060426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3200" dirty="0" smtClean="0"/>
              <a:t>Сунна және иджма</a:t>
            </a:r>
            <a:endParaRPr lang="ru-RU" sz="3200" dirty="0"/>
          </a:p>
        </p:txBody>
      </p:sp>
      <p:sp>
        <p:nvSpPr>
          <p:cNvPr id="3" name="Объект 2"/>
          <p:cNvSpPr>
            <a:spLocks noGrp="1"/>
          </p:cNvSpPr>
          <p:nvPr>
            <p:ph idx="1"/>
          </p:nvPr>
        </p:nvSpPr>
        <p:spPr/>
        <p:txBody>
          <a:bodyPr/>
          <a:lstStyle/>
          <a:p>
            <a:r>
              <a:rPr lang="kk-KZ" b="1" dirty="0" smtClean="0"/>
              <a:t>Сунна </a:t>
            </a:r>
            <a:r>
              <a:rPr lang="kk-KZ" dirty="0"/>
              <a:t>– бұл пайғамбарымыздың көзі тірісінде берген әртүрлі жағдайларға байланысты құқықтық мәні бар кесімдерінің, нұсқауларының, көрсеткен үлгілерінің жиынтығын.  Факиһтер туындаған мәселеге Құраннан үкім таппаған жағдайда, Мұхаммед с.ғ.а-ның Сүннетімен пәтуа береді. Үкім беру кезінде алдымен «мутәуәтір» хадис негізге алынады. «Мутәуәтір» хадис дегеніміз бір топ сахабаның өздерінен кейінгі келесі бір топқа Мұхаммед с.ғ.а-нан естіген хадисті жеткізуін айтамыз. Жеткізілген мәлімет «мутәуәтір» саналуы үшін жеткізуші сахабалар және естуші топтың есте сақтау қабылеті мен жалған сөйлемегендігі негізге алынады.</a:t>
            </a:r>
            <a:endParaRPr lang="ru-RU" dirty="0"/>
          </a:p>
        </p:txBody>
      </p:sp>
    </p:spTree>
    <p:extLst>
      <p:ext uri="{BB962C8B-B14F-4D97-AF65-F5344CB8AC3E}">
        <p14:creationId xmlns:p14="http://schemas.microsoft.com/office/powerpoint/2010/main" val="15659270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3200" dirty="0" smtClean="0"/>
              <a:t>Сунна және иджма</a:t>
            </a:r>
            <a:endParaRPr lang="ru-RU" sz="3200" dirty="0"/>
          </a:p>
        </p:txBody>
      </p:sp>
      <p:sp>
        <p:nvSpPr>
          <p:cNvPr id="3" name="Объект 2"/>
          <p:cNvSpPr>
            <a:spLocks noGrp="1"/>
          </p:cNvSpPr>
          <p:nvPr>
            <p:ph idx="1"/>
          </p:nvPr>
        </p:nvSpPr>
        <p:spPr/>
        <p:txBody>
          <a:bodyPr/>
          <a:lstStyle/>
          <a:p>
            <a:r>
              <a:rPr lang="kk-KZ" dirty="0"/>
              <a:t>Факиһтер туындаған мәселеге «мутәуәтір» хадистен үкім таппаған жағдайда, шешімді «мәшһүр» хадистен іздейді. «Мәшһүр» хадис дегеніміз бір, екі немесе бірнеше сахабаның Мұхаммед с.ғ.а-нан естіген хадисін өздерінен кейінгі келесі бір топқа жеткізуін айтамыз. Бұнда да сахаба мен естуші топтың есте сақтау қабылеті мен жалған сөйлемегендігі ескеріледі. Сонымен бірге, бұл «машһүр» хадис табиндер (сахабаларды көрген мұсылмандар) мен таба-табиндер (табиндерді көрген мұсылмандар) кеңінен таныс болып, жалпы жұртшылық бұл «машһүр» хадистен хабардар болуы тиіс. </a:t>
            </a:r>
            <a:br>
              <a:rPr lang="kk-KZ" dirty="0"/>
            </a:br>
            <a:endParaRPr lang="ru-RU" dirty="0"/>
          </a:p>
        </p:txBody>
      </p:sp>
    </p:spTree>
    <p:extLst>
      <p:ext uri="{BB962C8B-B14F-4D97-AF65-F5344CB8AC3E}">
        <p14:creationId xmlns:p14="http://schemas.microsoft.com/office/powerpoint/2010/main" val="21275330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3200" dirty="0" smtClean="0"/>
              <a:t>Сунна және иджма</a:t>
            </a:r>
            <a:endParaRPr lang="ru-RU" sz="3200" dirty="0"/>
          </a:p>
        </p:txBody>
      </p:sp>
      <p:sp>
        <p:nvSpPr>
          <p:cNvPr id="3" name="Объект 2"/>
          <p:cNvSpPr>
            <a:spLocks noGrp="1"/>
          </p:cNvSpPr>
          <p:nvPr>
            <p:ph idx="1"/>
          </p:nvPr>
        </p:nvSpPr>
        <p:spPr/>
        <p:txBody>
          <a:bodyPr/>
          <a:lstStyle/>
          <a:p>
            <a:r>
              <a:rPr lang="kk-KZ" dirty="0"/>
              <a:t>Факиһтер мәселеге «мәшһүр» хадистен шешім таппаған жағдайда, үкімді «аһад» хадистен іздейді. «Аһад» хадис дегеніміз Мұхаммед с.ғ.а-ның айтқан хадисін бір сахабаның келесі бір адамға жеткізуін айтамыз. Осы себептен де «аһад» хадис жалпы табиндер мен таба-табиндерге беймәлім болып келеді</a:t>
            </a:r>
            <a:endParaRPr lang="ru-RU" dirty="0"/>
          </a:p>
        </p:txBody>
      </p:sp>
    </p:spTree>
    <p:extLst>
      <p:ext uri="{BB962C8B-B14F-4D97-AF65-F5344CB8AC3E}">
        <p14:creationId xmlns:p14="http://schemas.microsoft.com/office/powerpoint/2010/main" val="711582190"/>
      </p:ext>
    </p:extLst>
  </p:cSld>
  <p:clrMapOvr>
    <a:masterClrMapping/>
  </p:clrMapOvr>
</p:sld>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42</TotalTime>
  <Words>1170</Words>
  <Application>Microsoft Office PowerPoint</Application>
  <PresentationFormat>Широкоэкранный</PresentationFormat>
  <Paragraphs>43</Paragraphs>
  <Slides>19</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19</vt:i4>
      </vt:variant>
    </vt:vector>
  </HeadingPairs>
  <TitlesOfParts>
    <vt:vector size="23" baseType="lpstr">
      <vt:lpstr>Arial</vt:lpstr>
      <vt:lpstr>Trebuchet MS</vt:lpstr>
      <vt:lpstr>Wingdings 3</vt:lpstr>
      <vt:lpstr>Аспект</vt:lpstr>
      <vt:lpstr>Мұсылман құқығының қайнар көздері</vt:lpstr>
      <vt:lpstr>Мазмұны</vt:lpstr>
      <vt:lpstr>Мұсылман құқығының қайнар көздеріне жалпы сипаттама</vt:lpstr>
      <vt:lpstr>Құран мұсылман құқығының басты қайнар көзі ретінде </vt:lpstr>
      <vt:lpstr>Құран мұсылман құқығының басты қайнар көзі ретінде </vt:lpstr>
      <vt:lpstr>Құран мұсылман құқығының басты қайнар көзі ретінде </vt:lpstr>
      <vt:lpstr>Сунна және иджма</vt:lpstr>
      <vt:lpstr>Сунна және иджма</vt:lpstr>
      <vt:lpstr>Сунна және иджма</vt:lpstr>
      <vt:lpstr>Сунна және иджма</vt:lpstr>
      <vt:lpstr>Сунна және иджма</vt:lpstr>
      <vt:lpstr>Сунна және иджма</vt:lpstr>
      <vt:lpstr>Қияс және өзге де сот шешімдеріне негіз болушы қайнар көздер </vt:lpstr>
      <vt:lpstr>Қияс және өзге де сот шешімдеріне негіз болушы қайнар көздер </vt:lpstr>
      <vt:lpstr>Қияс және өзге де сот шешімдеріне негіз болушы қайнар көздер </vt:lpstr>
      <vt:lpstr>Қияс және өзге де сот шешімдеріне негіз болушы қайнар көздер </vt:lpstr>
      <vt:lpstr>Қияс және өзге де сот шешімдеріне негіз болушы қайнар көздер </vt:lpstr>
      <vt:lpstr>Қияс және өзге де сот шешімдеріне негіз болушы қайнар көздер </vt:lpstr>
      <vt:lpstr>Назарларыңызға рахмет!</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Мұсылман құқығының қайнар көздері</dc:title>
  <dc:creator>Digital Center</dc:creator>
  <cp:lastModifiedBy>Digital Center</cp:lastModifiedBy>
  <cp:revision>5</cp:revision>
  <dcterms:created xsi:type="dcterms:W3CDTF">2021-09-20T04:51:45Z</dcterms:created>
  <dcterms:modified xsi:type="dcterms:W3CDTF">2021-09-20T05:34:06Z</dcterms:modified>
</cp:coreProperties>
</file>